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B75A6D-ED61-4683-99B1-C4C3C376CF59}" type="doc">
      <dgm:prSet loTypeId="urn:microsoft.com/office/officeart/2005/8/layout/chevron2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1F42F70-DB7A-444A-9F45-FFE880032690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Цель: </a:t>
          </a:r>
          <a:endParaRPr lang="ru-RU" dirty="0"/>
        </a:p>
      </dgm:t>
    </dgm:pt>
    <dgm:pt modelId="{DBAFEF14-8599-4ABB-88E2-F068453E18A7}" type="parTrans" cxnId="{E6A224F1-4C26-4179-BA6A-3D3F374613F8}">
      <dgm:prSet/>
      <dgm:spPr/>
      <dgm:t>
        <a:bodyPr/>
        <a:lstStyle/>
        <a:p>
          <a:endParaRPr lang="ru-RU"/>
        </a:p>
      </dgm:t>
    </dgm:pt>
    <dgm:pt modelId="{F490BDF3-CC4E-497B-8A65-32D34BA4F8E7}" type="sibTrans" cxnId="{E6A224F1-4C26-4179-BA6A-3D3F374613F8}">
      <dgm:prSet/>
      <dgm:spPr/>
      <dgm:t>
        <a:bodyPr/>
        <a:lstStyle/>
        <a:p>
          <a:endParaRPr lang="ru-RU"/>
        </a:p>
      </dgm:t>
    </dgm:pt>
    <dgm:pt modelId="{802E4C9E-598F-4C85-98CB-561FA6D9C9BF}">
      <dgm:prSet/>
      <dgm:spPr/>
      <dgm:t>
        <a:bodyPr/>
        <a:lstStyle/>
        <a:p>
          <a:r>
            <a:rPr lang="ru-RU" dirty="0" smtClean="0"/>
            <a:t>расширять знаний детей о мире профессий, формировать интерес к трудовой деятельности взрослых и эмоционального отношения к профессиональному миру путем применений кейс – технологий.</a:t>
          </a:r>
          <a:endParaRPr lang="ru-RU" dirty="0"/>
        </a:p>
      </dgm:t>
    </dgm:pt>
    <dgm:pt modelId="{123198FA-0B4A-4AFA-9084-17785D1B883C}" type="parTrans" cxnId="{64375819-DEC5-4A6F-9CCE-1D243602DA5B}">
      <dgm:prSet/>
      <dgm:spPr/>
      <dgm:t>
        <a:bodyPr/>
        <a:lstStyle/>
        <a:p>
          <a:endParaRPr lang="ru-RU"/>
        </a:p>
      </dgm:t>
    </dgm:pt>
    <dgm:pt modelId="{9BE11ABC-FF4A-4E29-97C9-4170A98FE415}" type="sibTrans" cxnId="{64375819-DEC5-4A6F-9CCE-1D243602DA5B}">
      <dgm:prSet/>
      <dgm:spPr/>
      <dgm:t>
        <a:bodyPr/>
        <a:lstStyle/>
        <a:p>
          <a:endParaRPr lang="ru-RU"/>
        </a:p>
      </dgm:t>
    </dgm:pt>
    <dgm:pt modelId="{804B97A6-C69E-4609-8BAF-B4FA5DCDA5E2}" type="pres">
      <dgm:prSet presAssocID="{63B75A6D-ED61-4683-99B1-C4C3C376CF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76AA2C-8444-4D44-8795-819A15D6BCE8}" type="pres">
      <dgm:prSet presAssocID="{01F42F70-DB7A-444A-9F45-FFE880032690}" presName="composite" presStyleCnt="0"/>
      <dgm:spPr/>
    </dgm:pt>
    <dgm:pt modelId="{3105E5AB-D11C-4E08-80EA-3A8B66370588}" type="pres">
      <dgm:prSet presAssocID="{01F42F70-DB7A-444A-9F45-FFE880032690}" presName="parentText" presStyleLbl="alignNode1" presStyleIdx="0" presStyleCnt="1" custLinFactNeighborX="-14575" custLinFactNeighborY="-433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77683B-7304-42C9-90B6-B7A2C09AA730}" type="pres">
      <dgm:prSet presAssocID="{01F42F70-DB7A-444A-9F45-FFE880032690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375819-DEC5-4A6F-9CCE-1D243602DA5B}" srcId="{01F42F70-DB7A-444A-9F45-FFE880032690}" destId="{802E4C9E-598F-4C85-98CB-561FA6D9C9BF}" srcOrd="0" destOrd="0" parTransId="{123198FA-0B4A-4AFA-9084-17785D1B883C}" sibTransId="{9BE11ABC-FF4A-4E29-97C9-4170A98FE415}"/>
    <dgm:cxn modelId="{CC5C4AAA-EBE5-45AB-9FF0-F24CF8793005}" type="presOf" srcId="{802E4C9E-598F-4C85-98CB-561FA6D9C9BF}" destId="{2177683B-7304-42C9-90B6-B7A2C09AA730}" srcOrd="0" destOrd="0" presId="urn:microsoft.com/office/officeart/2005/8/layout/chevron2"/>
    <dgm:cxn modelId="{AF4EB727-082E-48BD-8438-5CBC4C567FFC}" type="presOf" srcId="{01F42F70-DB7A-444A-9F45-FFE880032690}" destId="{3105E5AB-D11C-4E08-80EA-3A8B66370588}" srcOrd="0" destOrd="0" presId="urn:microsoft.com/office/officeart/2005/8/layout/chevron2"/>
    <dgm:cxn modelId="{E6A224F1-4C26-4179-BA6A-3D3F374613F8}" srcId="{63B75A6D-ED61-4683-99B1-C4C3C376CF59}" destId="{01F42F70-DB7A-444A-9F45-FFE880032690}" srcOrd="0" destOrd="0" parTransId="{DBAFEF14-8599-4ABB-88E2-F068453E18A7}" sibTransId="{F490BDF3-CC4E-497B-8A65-32D34BA4F8E7}"/>
    <dgm:cxn modelId="{BCE8495B-F42A-4AB6-9AB8-2A1E2D4A8E2B}" type="presOf" srcId="{63B75A6D-ED61-4683-99B1-C4C3C376CF59}" destId="{804B97A6-C69E-4609-8BAF-B4FA5DCDA5E2}" srcOrd="0" destOrd="0" presId="urn:microsoft.com/office/officeart/2005/8/layout/chevron2"/>
    <dgm:cxn modelId="{5F3D3E49-4DCC-41F6-9A43-8BFD00A26AF9}" type="presParOf" srcId="{804B97A6-C69E-4609-8BAF-B4FA5DCDA5E2}" destId="{5476AA2C-8444-4D44-8795-819A15D6BCE8}" srcOrd="0" destOrd="0" presId="urn:microsoft.com/office/officeart/2005/8/layout/chevron2"/>
    <dgm:cxn modelId="{CDC3E77E-A15C-4485-9471-E87B3DD87AA9}" type="presParOf" srcId="{5476AA2C-8444-4D44-8795-819A15D6BCE8}" destId="{3105E5AB-D11C-4E08-80EA-3A8B66370588}" srcOrd="0" destOrd="0" presId="urn:microsoft.com/office/officeart/2005/8/layout/chevron2"/>
    <dgm:cxn modelId="{96C05319-3A21-45DA-8476-99F376285D0E}" type="presParOf" srcId="{5476AA2C-8444-4D44-8795-819A15D6BCE8}" destId="{2177683B-7304-42C9-90B6-B7A2C09AA730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A69821-A50B-4644-8D9E-8B350F66B3D8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B59F86-B020-43E4-A2BD-049265A5FD8F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Развивающие : развивать навыки словообразования, способствовать развитию связной речи детей; развивать воображение, логическое мышление, память, любознательность, наблюдательность; развивать мелкую моторику рук; осознавать значимость любой профессии; формировать представление о разделении профессий на мужские и женские; способствовать выработке положительного отношения и уважения к труду и начальной профориентации, развивать эмоциональную сферу детей и психологический комфорт; стимулировать развитие познавательных, коммуникативных, творческих способностей детей. </a:t>
          </a:r>
          <a:endParaRPr lang="ru-RU" dirty="0"/>
        </a:p>
      </dgm:t>
    </dgm:pt>
    <dgm:pt modelId="{FAAFC6EB-1BAD-47FF-91D4-BD92AB8094A2}" type="parTrans" cxnId="{BFE71DA5-C62B-479E-8C05-59F46F595EF1}">
      <dgm:prSet/>
      <dgm:spPr/>
      <dgm:t>
        <a:bodyPr/>
        <a:lstStyle/>
        <a:p>
          <a:endParaRPr lang="ru-RU"/>
        </a:p>
      </dgm:t>
    </dgm:pt>
    <dgm:pt modelId="{F743B733-786D-4C3C-A551-3E4E7C505C8F}" type="sibTrans" cxnId="{BFE71DA5-C62B-479E-8C05-59F46F595EF1}">
      <dgm:prSet/>
      <dgm:spPr/>
      <dgm:t>
        <a:bodyPr/>
        <a:lstStyle/>
        <a:p>
          <a:endParaRPr lang="ru-RU"/>
        </a:p>
      </dgm:t>
    </dgm:pt>
    <dgm:pt modelId="{4C891EA7-4C1D-4B6F-B811-32BCD2D42D09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Образовательные: формировать, уточнять, обобщать, расширять и закреплять знания детей о профессиях, показать значение трудовой деятельности в жизни человека; формировать умение классифицировать предметы по функциональному назначению (удовлетворению потребностей в труде); закреплять представления о трудовых действиях, совершаемых взрослыми, о результатах труда, о названии оборудования, инструментах и материалах, необходимых для работы.</a:t>
          </a:r>
          <a:endParaRPr lang="ru-RU" dirty="0"/>
        </a:p>
      </dgm:t>
    </dgm:pt>
    <dgm:pt modelId="{B5926B0F-D5F6-4C71-BCFA-0107F551C3D9}" type="parTrans" cxnId="{A7193618-C84B-4303-9105-7F50074C3310}">
      <dgm:prSet/>
      <dgm:spPr/>
      <dgm:t>
        <a:bodyPr/>
        <a:lstStyle/>
        <a:p>
          <a:endParaRPr lang="ru-RU"/>
        </a:p>
      </dgm:t>
    </dgm:pt>
    <dgm:pt modelId="{A01AD493-33A4-47E0-96FC-90825DF208EF}" type="sibTrans" cxnId="{A7193618-C84B-4303-9105-7F50074C3310}">
      <dgm:prSet/>
      <dgm:spPr/>
      <dgm:t>
        <a:bodyPr/>
        <a:lstStyle/>
        <a:p>
          <a:endParaRPr lang="ru-RU"/>
        </a:p>
      </dgm:t>
    </dgm:pt>
    <dgm:pt modelId="{64D5F5AF-1D21-4920-B076-3ED1EB2EC37C}">
      <dgm:prSet/>
      <dgm:spPr/>
      <dgm:t>
        <a:bodyPr/>
        <a:lstStyle/>
        <a:p>
          <a:pPr algn="l" rtl="0"/>
          <a:endParaRPr lang="ru-RU" b="1" dirty="0"/>
        </a:p>
      </dgm:t>
    </dgm:pt>
    <dgm:pt modelId="{8B356D2C-C332-4C00-99EC-9B9A215D1CB4}" type="sibTrans" cxnId="{8B841423-C18A-425E-9143-65727CDBC53B}">
      <dgm:prSet/>
      <dgm:spPr/>
      <dgm:t>
        <a:bodyPr/>
        <a:lstStyle/>
        <a:p>
          <a:endParaRPr lang="ru-RU"/>
        </a:p>
      </dgm:t>
    </dgm:pt>
    <dgm:pt modelId="{D94AA668-0168-439F-9B6B-DAECF3D37A42}" type="parTrans" cxnId="{8B841423-C18A-425E-9143-65727CDBC53B}">
      <dgm:prSet/>
      <dgm:spPr/>
      <dgm:t>
        <a:bodyPr/>
        <a:lstStyle/>
        <a:p>
          <a:endParaRPr lang="ru-RU"/>
        </a:p>
      </dgm:t>
    </dgm:pt>
    <dgm:pt modelId="{AE9FEE68-92C2-4A69-B4B8-E12AE0D769ED}">
      <dgm:prSet/>
      <dgm:spPr/>
      <dgm:t>
        <a:bodyPr/>
        <a:lstStyle/>
        <a:p>
          <a:pPr algn="l"/>
          <a:endParaRPr lang="ru-RU" b="1" dirty="0"/>
        </a:p>
      </dgm:t>
    </dgm:pt>
    <dgm:pt modelId="{F9536469-4D70-42F2-A91F-C780B141CF32}" type="sibTrans" cxnId="{8748E0C2-4109-43F3-9240-004E1FCFC647}">
      <dgm:prSet/>
      <dgm:spPr/>
      <dgm:t>
        <a:bodyPr/>
        <a:lstStyle/>
        <a:p>
          <a:endParaRPr lang="ru-RU"/>
        </a:p>
      </dgm:t>
    </dgm:pt>
    <dgm:pt modelId="{9EDB0A2D-83A2-4DBF-83C6-9E1E714CD9C5}" type="parTrans" cxnId="{8748E0C2-4109-43F3-9240-004E1FCFC647}">
      <dgm:prSet/>
      <dgm:spPr/>
      <dgm:t>
        <a:bodyPr/>
        <a:lstStyle/>
        <a:p>
          <a:endParaRPr lang="ru-RU"/>
        </a:p>
      </dgm:t>
    </dgm:pt>
    <dgm:pt modelId="{637A4224-E0EA-4AD1-BF72-527D4DD819E8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Воспитательные: воспитывать уважительное и доброе отношение к людям разных профессий и к их труду; воспитывать умение работать в коллективе; воспитывать положительную мотивацию (уверенность в себе, инициативность, позитивное отношение и уважение к себе и другим людям, критическое мышление).  </a:t>
          </a:r>
          <a:endParaRPr lang="ru-RU" dirty="0"/>
        </a:p>
      </dgm:t>
    </dgm:pt>
    <dgm:pt modelId="{96C943C9-3699-4CFF-B623-D3CA9DF486B0}" type="parTrans" cxnId="{54D0ED96-F565-4C06-896C-AC60D005776F}">
      <dgm:prSet/>
      <dgm:spPr/>
      <dgm:t>
        <a:bodyPr/>
        <a:lstStyle/>
        <a:p>
          <a:endParaRPr lang="ru-RU"/>
        </a:p>
      </dgm:t>
    </dgm:pt>
    <dgm:pt modelId="{11085B3F-0C3A-47B6-89F4-DB7CDFB8F963}" type="sibTrans" cxnId="{54D0ED96-F565-4C06-896C-AC60D005776F}">
      <dgm:prSet/>
      <dgm:spPr/>
      <dgm:t>
        <a:bodyPr/>
        <a:lstStyle/>
        <a:p>
          <a:endParaRPr lang="ru-RU"/>
        </a:p>
      </dgm:t>
    </dgm:pt>
    <dgm:pt modelId="{35D46E67-86D9-45A1-A7A2-7BF5DEFE6637}">
      <dgm:prSet custT="1"/>
      <dgm:spPr/>
      <dgm:t>
        <a:bodyPr/>
        <a:lstStyle/>
        <a:p>
          <a:pPr algn="l" rtl="0"/>
          <a:endParaRPr lang="ru-RU" b="1" dirty="0" smtClean="0"/>
        </a:p>
      </dgm:t>
    </dgm:pt>
    <dgm:pt modelId="{953AFCCC-F57F-4D53-9A43-3D54C529E86D}" type="sibTrans" cxnId="{AD23D517-0C6F-48E1-8340-F5AAEF0B546D}">
      <dgm:prSet/>
      <dgm:spPr/>
      <dgm:t>
        <a:bodyPr/>
        <a:lstStyle/>
        <a:p>
          <a:endParaRPr lang="ru-RU"/>
        </a:p>
      </dgm:t>
    </dgm:pt>
    <dgm:pt modelId="{1B08CAE0-780E-4396-8EAC-59CB2C0A3BAF}" type="parTrans" cxnId="{AD23D517-0C6F-48E1-8340-F5AAEF0B546D}">
      <dgm:prSet/>
      <dgm:spPr/>
      <dgm:t>
        <a:bodyPr/>
        <a:lstStyle/>
        <a:p>
          <a:endParaRPr lang="ru-RU"/>
        </a:p>
      </dgm:t>
    </dgm:pt>
    <dgm:pt modelId="{B910FCAD-36D6-4BCD-BAB0-7EAD30C514A0}" type="pres">
      <dgm:prSet presAssocID="{5FA69821-A50B-4644-8D9E-8B350F66B3D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61AF54-B6D1-4D6A-B4CB-1ED88E091617}" type="pres">
      <dgm:prSet presAssocID="{35D46E67-86D9-45A1-A7A2-7BF5DEFE6637}" presName="composite" presStyleCnt="0"/>
      <dgm:spPr/>
    </dgm:pt>
    <dgm:pt modelId="{9F512C0D-AD27-43F7-A3BE-A6C64F486909}" type="pres">
      <dgm:prSet presAssocID="{35D46E67-86D9-45A1-A7A2-7BF5DEFE6637}" presName="parentText" presStyleLbl="alignNode1" presStyleIdx="0" presStyleCnt="3" custScaleX="58204" custScaleY="731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EF1F3-1AA5-4B05-BB73-3AF26CBFBD3E}" type="pres">
      <dgm:prSet presAssocID="{35D46E67-86D9-45A1-A7A2-7BF5DEFE6637}" presName="descendantText" presStyleLbl="alignAcc1" presStyleIdx="0" presStyleCnt="3" custScaleX="99286" custLinFactNeighborX="-8698" custLinFactNeighborY="-3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74723-4A2E-440B-BA7E-F132DEDC6693}" type="pres">
      <dgm:prSet presAssocID="{953AFCCC-F57F-4D53-9A43-3D54C529E86D}" presName="sp" presStyleCnt="0"/>
      <dgm:spPr/>
    </dgm:pt>
    <dgm:pt modelId="{C897EA61-991B-4FD2-A3E0-5B76D1C84BF7}" type="pres">
      <dgm:prSet presAssocID="{64D5F5AF-1D21-4920-B076-3ED1EB2EC37C}" presName="composite" presStyleCnt="0"/>
      <dgm:spPr/>
    </dgm:pt>
    <dgm:pt modelId="{2B1B86B5-4BB5-4A8D-AE4D-3833B4C4814C}" type="pres">
      <dgm:prSet presAssocID="{64D5F5AF-1D21-4920-B076-3ED1EB2EC37C}" presName="parentText" presStyleLbl="alignNode1" presStyleIdx="1" presStyleCnt="3" custScaleX="56672" custScaleY="74899" custLinFactNeighborX="0" custLinFactNeighborY="106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80E8D-7741-4B07-BAA9-FC1166D4499D}" type="pres">
      <dgm:prSet presAssocID="{64D5F5AF-1D21-4920-B076-3ED1EB2EC37C}" presName="descendantText" presStyleLbl="alignAcc1" presStyleIdx="1" presStyleCnt="3" custLinFactNeighborX="-8341" custLinFactNeighborY="10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79B4B-4770-41A4-A3BF-40FE975EC7DF}" type="pres">
      <dgm:prSet presAssocID="{8B356D2C-C332-4C00-99EC-9B9A215D1CB4}" presName="sp" presStyleCnt="0"/>
      <dgm:spPr/>
    </dgm:pt>
    <dgm:pt modelId="{F3F59B4A-6A6F-40AD-9821-E74CB6799929}" type="pres">
      <dgm:prSet presAssocID="{AE9FEE68-92C2-4A69-B4B8-E12AE0D769ED}" presName="composite" presStyleCnt="0"/>
      <dgm:spPr/>
    </dgm:pt>
    <dgm:pt modelId="{7E57CBBD-911C-42BD-B496-E0FE5814225A}" type="pres">
      <dgm:prSet presAssocID="{AE9FEE68-92C2-4A69-B4B8-E12AE0D769ED}" presName="parentText" presStyleLbl="alignNode1" presStyleIdx="2" presStyleCnt="3" custScaleX="54776" custScaleY="67930" custLinFactNeighborY="137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F0FC1-F59A-42CF-8597-7DC79C1444FC}" type="pres">
      <dgm:prSet presAssocID="{AE9FEE68-92C2-4A69-B4B8-E12AE0D769ED}" presName="descendantText" presStyleLbl="alignAcc1" presStyleIdx="2" presStyleCnt="3" custLinFactNeighborX="-8341" custLinFactNeighborY="21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68CADF-1325-46A6-BB04-7F336579CA1D}" type="presOf" srcId="{AE9FEE68-92C2-4A69-B4B8-E12AE0D769ED}" destId="{7E57CBBD-911C-42BD-B496-E0FE5814225A}" srcOrd="0" destOrd="0" presId="urn:microsoft.com/office/officeart/2005/8/layout/chevron2"/>
    <dgm:cxn modelId="{10AF9733-C642-41DB-9D1A-7D067AAA0C57}" type="presOf" srcId="{35D46E67-86D9-45A1-A7A2-7BF5DEFE6637}" destId="{9F512C0D-AD27-43F7-A3BE-A6C64F486909}" srcOrd="0" destOrd="0" presId="urn:microsoft.com/office/officeart/2005/8/layout/chevron2"/>
    <dgm:cxn modelId="{8748E0C2-4109-43F3-9240-004E1FCFC647}" srcId="{5FA69821-A50B-4644-8D9E-8B350F66B3D8}" destId="{AE9FEE68-92C2-4A69-B4B8-E12AE0D769ED}" srcOrd="2" destOrd="0" parTransId="{9EDB0A2D-83A2-4DBF-83C6-9E1E714CD9C5}" sibTransId="{F9536469-4D70-42F2-A91F-C780B141CF32}"/>
    <dgm:cxn modelId="{F698DA54-6E90-470C-961B-E6EC9E647B15}" type="presOf" srcId="{4C891EA7-4C1D-4B6F-B811-32BCD2D42D09}" destId="{964EF1F3-1AA5-4B05-BB73-3AF26CBFBD3E}" srcOrd="0" destOrd="0" presId="urn:microsoft.com/office/officeart/2005/8/layout/chevron2"/>
    <dgm:cxn modelId="{FFF340C5-990E-4F27-A0D0-F379700794D0}" type="presOf" srcId="{08B59F86-B020-43E4-A2BD-049265A5FD8F}" destId="{70680E8D-7741-4B07-BAA9-FC1166D4499D}" srcOrd="0" destOrd="0" presId="urn:microsoft.com/office/officeart/2005/8/layout/chevron2"/>
    <dgm:cxn modelId="{54D0ED96-F565-4C06-896C-AC60D005776F}" srcId="{AE9FEE68-92C2-4A69-B4B8-E12AE0D769ED}" destId="{637A4224-E0EA-4AD1-BF72-527D4DD819E8}" srcOrd="0" destOrd="0" parTransId="{96C943C9-3699-4CFF-B623-D3CA9DF486B0}" sibTransId="{11085B3F-0C3A-47B6-89F4-DB7CDFB8F963}"/>
    <dgm:cxn modelId="{64585CDF-9CE9-4095-8DFD-4373D35B2E13}" type="presOf" srcId="{5FA69821-A50B-4644-8D9E-8B350F66B3D8}" destId="{B910FCAD-36D6-4BCD-BAB0-7EAD30C514A0}" srcOrd="0" destOrd="0" presId="urn:microsoft.com/office/officeart/2005/8/layout/chevron2"/>
    <dgm:cxn modelId="{BFE71DA5-C62B-479E-8C05-59F46F595EF1}" srcId="{64D5F5AF-1D21-4920-B076-3ED1EB2EC37C}" destId="{08B59F86-B020-43E4-A2BD-049265A5FD8F}" srcOrd="0" destOrd="0" parTransId="{FAAFC6EB-1BAD-47FF-91D4-BD92AB8094A2}" sibTransId="{F743B733-786D-4C3C-A551-3E4E7C505C8F}"/>
    <dgm:cxn modelId="{AD23D517-0C6F-48E1-8340-F5AAEF0B546D}" srcId="{5FA69821-A50B-4644-8D9E-8B350F66B3D8}" destId="{35D46E67-86D9-45A1-A7A2-7BF5DEFE6637}" srcOrd="0" destOrd="0" parTransId="{1B08CAE0-780E-4396-8EAC-59CB2C0A3BAF}" sibTransId="{953AFCCC-F57F-4D53-9A43-3D54C529E86D}"/>
    <dgm:cxn modelId="{080F5FE9-12E2-48CB-97D5-66964753EE15}" type="presOf" srcId="{637A4224-E0EA-4AD1-BF72-527D4DD819E8}" destId="{FDAF0FC1-F59A-42CF-8597-7DC79C1444FC}" srcOrd="0" destOrd="0" presId="urn:microsoft.com/office/officeart/2005/8/layout/chevron2"/>
    <dgm:cxn modelId="{A7193618-C84B-4303-9105-7F50074C3310}" srcId="{35D46E67-86D9-45A1-A7A2-7BF5DEFE6637}" destId="{4C891EA7-4C1D-4B6F-B811-32BCD2D42D09}" srcOrd="0" destOrd="0" parTransId="{B5926B0F-D5F6-4C71-BCFA-0107F551C3D9}" sibTransId="{A01AD493-33A4-47E0-96FC-90825DF208EF}"/>
    <dgm:cxn modelId="{E4C9DF69-E574-4B81-9C0B-D4D014DD539F}" type="presOf" srcId="{64D5F5AF-1D21-4920-B076-3ED1EB2EC37C}" destId="{2B1B86B5-4BB5-4A8D-AE4D-3833B4C4814C}" srcOrd="0" destOrd="0" presId="urn:microsoft.com/office/officeart/2005/8/layout/chevron2"/>
    <dgm:cxn modelId="{8B841423-C18A-425E-9143-65727CDBC53B}" srcId="{5FA69821-A50B-4644-8D9E-8B350F66B3D8}" destId="{64D5F5AF-1D21-4920-B076-3ED1EB2EC37C}" srcOrd="1" destOrd="0" parTransId="{D94AA668-0168-439F-9B6B-DAECF3D37A42}" sibTransId="{8B356D2C-C332-4C00-99EC-9B9A215D1CB4}"/>
    <dgm:cxn modelId="{A5EC607B-535E-4087-A829-82A7B269CBCB}" type="presParOf" srcId="{B910FCAD-36D6-4BCD-BAB0-7EAD30C514A0}" destId="{A061AF54-B6D1-4D6A-B4CB-1ED88E091617}" srcOrd="0" destOrd="0" presId="urn:microsoft.com/office/officeart/2005/8/layout/chevron2"/>
    <dgm:cxn modelId="{776AF5F8-7E2F-432A-B077-19A9F2825946}" type="presParOf" srcId="{A061AF54-B6D1-4D6A-B4CB-1ED88E091617}" destId="{9F512C0D-AD27-43F7-A3BE-A6C64F486909}" srcOrd="0" destOrd="0" presId="urn:microsoft.com/office/officeart/2005/8/layout/chevron2"/>
    <dgm:cxn modelId="{776F3EA1-AA90-4F22-A6D8-4A95719C69A8}" type="presParOf" srcId="{A061AF54-B6D1-4D6A-B4CB-1ED88E091617}" destId="{964EF1F3-1AA5-4B05-BB73-3AF26CBFBD3E}" srcOrd="1" destOrd="0" presId="urn:microsoft.com/office/officeart/2005/8/layout/chevron2"/>
    <dgm:cxn modelId="{E5A5C097-FDC1-44D0-8DC1-438F0BF52102}" type="presParOf" srcId="{B910FCAD-36D6-4BCD-BAB0-7EAD30C514A0}" destId="{5CA74723-4A2E-440B-BA7E-F132DEDC6693}" srcOrd="1" destOrd="0" presId="urn:microsoft.com/office/officeart/2005/8/layout/chevron2"/>
    <dgm:cxn modelId="{290314B2-8F93-4A65-93C8-CC1CD6FC53DA}" type="presParOf" srcId="{B910FCAD-36D6-4BCD-BAB0-7EAD30C514A0}" destId="{C897EA61-991B-4FD2-A3E0-5B76D1C84BF7}" srcOrd="2" destOrd="0" presId="urn:microsoft.com/office/officeart/2005/8/layout/chevron2"/>
    <dgm:cxn modelId="{0E6878ED-CC52-4D56-AAEE-67D2F77F0873}" type="presParOf" srcId="{C897EA61-991B-4FD2-A3E0-5B76D1C84BF7}" destId="{2B1B86B5-4BB5-4A8D-AE4D-3833B4C4814C}" srcOrd="0" destOrd="0" presId="urn:microsoft.com/office/officeart/2005/8/layout/chevron2"/>
    <dgm:cxn modelId="{5B9E67E3-0D18-401D-BB18-8F3D996646CF}" type="presParOf" srcId="{C897EA61-991B-4FD2-A3E0-5B76D1C84BF7}" destId="{70680E8D-7741-4B07-BAA9-FC1166D4499D}" srcOrd="1" destOrd="0" presId="urn:microsoft.com/office/officeart/2005/8/layout/chevron2"/>
    <dgm:cxn modelId="{C488ADBA-5C5F-4DE4-94D0-4D5E0E39A8FB}" type="presParOf" srcId="{B910FCAD-36D6-4BCD-BAB0-7EAD30C514A0}" destId="{09A79B4B-4770-41A4-A3BF-40FE975EC7DF}" srcOrd="3" destOrd="0" presId="urn:microsoft.com/office/officeart/2005/8/layout/chevron2"/>
    <dgm:cxn modelId="{FC50C9E7-6D0B-4D22-B603-21A530942609}" type="presParOf" srcId="{B910FCAD-36D6-4BCD-BAB0-7EAD30C514A0}" destId="{F3F59B4A-6A6F-40AD-9821-E74CB6799929}" srcOrd="4" destOrd="0" presId="urn:microsoft.com/office/officeart/2005/8/layout/chevron2"/>
    <dgm:cxn modelId="{11FCDCFD-07B9-4D7D-8D76-09EF03F609ED}" type="presParOf" srcId="{F3F59B4A-6A6F-40AD-9821-E74CB6799929}" destId="{7E57CBBD-911C-42BD-B496-E0FE5814225A}" srcOrd="0" destOrd="0" presId="urn:microsoft.com/office/officeart/2005/8/layout/chevron2"/>
    <dgm:cxn modelId="{48E6F947-827B-4900-9C64-F3D9304FC8F8}" type="presParOf" srcId="{F3F59B4A-6A6F-40AD-9821-E74CB6799929}" destId="{FDAF0FC1-F59A-42CF-8597-7DC79C1444FC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am.ru/users/1809709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5072098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</a:t>
            </a:r>
            <a:b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детский сад  № 16 «Уголек» общеразвивающего вида с приоритетным осуществлением деятельности по художественно-эстетическому направлению  развития </a:t>
            </a:r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воспитанников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/>
            </a:r>
            <a:b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</a:b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Представление 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педагогического опыта </a:t>
            </a:r>
            <a:r>
              <a:rPr lang="ru-RU" sz="28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Шайхутдиновой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 Юлии Олеговны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/>
            </a:r>
            <a:b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</a:b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воспитателя первой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квалификационной  категории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на тему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: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/>
            </a:r>
            <a:b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</a:b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 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«использование кейс – </a:t>
            </a:r>
            <a:r>
              <a:rPr lang="ru-RU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технологиий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 в 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Ранней профориентации детей дошкольного возраста».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panose="020B0604020202020204" pitchFamily="34" charset="0"/>
              </a:rPr>
              <a:t/>
            </a:r>
            <a:b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panose="020B0604020202020204" pitchFamily="34" charset="0"/>
              </a:rPr>
            </a:b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Arial" panose="020B0604020202020204" pitchFamily="34" charset="0"/>
              </a:rPr>
              <a:t>                      </a:t>
            </a: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https://www.maam.ru/users/1809709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71480"/>
            <a:ext cx="80010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786322"/>
            <a:ext cx="59293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Comic Sans MS" pitchFamily="66" charset="0"/>
              </a:rPr>
              <a:t>Мой девиз: 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Дорога </a:t>
            </a:r>
            <a:r>
              <a:rPr lang="ru-RU" b="1" dirty="0" smtClean="0">
                <a:latin typeface="Comic Sans MS" pitchFamily="66" charset="0"/>
              </a:rPr>
              <a:t>в </a:t>
            </a:r>
            <a:r>
              <a:rPr lang="ru-RU" b="1" dirty="0" smtClean="0">
                <a:latin typeface="Comic Sans MS" pitchFamily="66" charset="0"/>
              </a:rPr>
              <a:t>детство </a:t>
            </a:r>
            <a:r>
              <a:rPr lang="ru-RU" b="1" dirty="0" smtClean="0">
                <a:latin typeface="Comic Sans MS" pitchFamily="66" charset="0"/>
              </a:rPr>
              <a:t>не легка,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Но сможем мы дойти до цели.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Роль педагога велика:</a:t>
            </a:r>
          </a:p>
          <a:p>
            <a:pPr algn="ctr"/>
            <a:r>
              <a:rPr lang="ru-RU" b="1" dirty="0" smtClean="0">
                <a:latin typeface="Comic Sans MS" pitchFamily="66" charset="0"/>
              </a:rPr>
              <a:t>В </a:t>
            </a:r>
            <a:r>
              <a:rPr lang="ru-RU" b="1" dirty="0" smtClean="0">
                <a:latin typeface="Comic Sans MS" pitchFamily="66" charset="0"/>
              </a:rPr>
              <a:t>жизнь </a:t>
            </a:r>
            <a:r>
              <a:rPr lang="ru-RU" b="1" dirty="0" smtClean="0">
                <a:latin typeface="Comic Sans MS" pitchFamily="66" charset="0"/>
              </a:rPr>
              <a:t>детям открывать все двери.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1026" name="Picture 2" descr="C:\Users\User\Desktop\IMG-20211010-WA0007.jpg"/>
          <p:cNvPicPr>
            <a:picLocks noChangeAspect="1" noChangeArrowheads="1"/>
          </p:cNvPicPr>
          <p:nvPr/>
        </p:nvPicPr>
        <p:blipFill>
          <a:blip r:embed="rId3"/>
          <a:srcRect l="18841" t="20988" r="10145"/>
          <a:stretch>
            <a:fillRect/>
          </a:stretch>
        </p:blipFill>
        <p:spPr bwMode="auto">
          <a:xfrm>
            <a:off x="2857488" y="142852"/>
            <a:ext cx="3500462" cy="45720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785786" y="285728"/>
          <a:ext cx="7143800" cy="2800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врачь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000504"/>
            <a:ext cx="1999275" cy="2571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летчи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57422" y="2786058"/>
            <a:ext cx="2110347" cy="27146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продавец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00562" y="3929066"/>
            <a:ext cx="2054811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учитель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72264" y="2786058"/>
            <a:ext cx="2214578" cy="28487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105E5AB-D11C-4E08-80EA-3A8B66370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3105E5AB-D11C-4E08-80EA-3A8B66370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3105E5AB-D11C-4E08-80EA-3A8B66370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77683B-7304-42C9-90B6-B7A2C09AA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2177683B-7304-42C9-90B6-B7A2C09AA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2177683B-7304-42C9-90B6-B7A2C09AA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357158" y="500042"/>
          <a:ext cx="785818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285852" y="2857496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/>
              <a:t> 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85278" y="35997"/>
            <a:ext cx="1933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F512C0D-AD27-43F7-A3BE-A6C64F486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graphicEl>
                                              <a:dgm id="{9F512C0D-AD27-43F7-A3BE-A6C64F486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64EF1F3-1AA5-4B05-BB73-3AF26CBFB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graphicEl>
                                              <a:dgm id="{964EF1F3-1AA5-4B05-BB73-3AF26CBFB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B1B86B5-4BB5-4A8D-AE4D-3833B4C481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graphicEl>
                                              <a:dgm id="{2B1B86B5-4BB5-4A8D-AE4D-3833B4C481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0680E8D-7741-4B07-BAA9-FC1166D44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graphicEl>
                                              <a:dgm id="{70680E8D-7741-4B07-BAA9-FC1166D44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E57CBBD-911C-42BD-B496-E0FE58142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graphicEl>
                                              <a:dgm id="{7E57CBBD-911C-42BD-B496-E0FE581422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DAF0FC1-F59A-42CF-8597-7DC79C144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graphicEl>
                                              <a:dgm id="{FDAF0FC1-F59A-42CF-8597-7DC79C144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715304" cy="2643206"/>
          </a:xfrm>
        </p:spPr>
        <p:txBody>
          <a:bodyPr>
            <a:normAutofit fontScale="90000"/>
          </a:bodyPr>
          <a:lstStyle/>
          <a:p>
            <a:pPr marL="4572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кейс-технология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произошло от латинского «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casus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запутанный, необычный случай; а также от английского «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портфель, чемоданчик.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Кейс-технология – это общее название технологий обучения,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представляющих собой методы анализа ситуаций.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3429000"/>
            <a:ext cx="2779812" cy="306865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4786322"/>
          </a:xfrm>
        </p:spPr>
        <p:txBody>
          <a:bodyPr>
            <a:normAutofit fontScale="90000"/>
          </a:bodyPr>
          <a:lstStyle/>
          <a:p>
            <a:pPr marL="45720" indent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ВОСЕМЬ ЭТАПОВ РАБОТЫ С КЕЙСОМ.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Разработать проблемную ситуацию.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Оформить кейс – подобрать иллюстрации, фотографии, макеты и другие материалы.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Показать кейс дошкольникам, дать им время ознакомиться с ним.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Обсудить с детьми проблемную ситуацию, совместно озвучить задание.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Предоставить дошкольникам время на самостоятельный поиск решения кейса.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Поддерживать дискуссию в подгруппах, помогать оценивать решения ситуации, которые предлагают дети.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Выслушать/посмотреть/проверить решения детей.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Подвести итоги.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436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кейсов:</a:t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(может содержать графики, таблицы,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иллюстрации, что делает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наглядным).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кейс (наиболее популярный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время, но зависит от технического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оснащения). </a:t>
            </a: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(может содержать фильм, аудио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материалы).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 descr="24240_img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3071810"/>
            <a:ext cx="1428760" cy="1159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item_5209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4786322"/>
            <a:ext cx="1500198" cy="108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лэп ф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1285860"/>
            <a:ext cx="1643074" cy="1224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2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492922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ДЕСЯТЬ ПРИЗНАКОВ ПРАВИЛЬНО СОСТАВЛЕННОГО КЕЙСА.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Соответствует поставленной дидактической цели.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информацию в доступной для понимания дошкольников форме.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Содержит четко сформулированное задание.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соответствующий возрасту дошкольников уровень трудности.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одно или несколько решений.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Отображает реальные ситуации.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Побуждает к дискуссии.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развитию аналитического мышления.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 устаревает в течение короткого времени.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nsportal.ru/sites/default/files/2019/12/22/img4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4214818"/>
            <a:ext cx="3071834" cy="250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28601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миссия заключается в том, чтобы научить детей  доверять этому непростому миру, помочь им раскрыться в  современном обществе и  найти свою дорогу </a:t>
            </a: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жизнь.</a:t>
            </a: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cs typeface="Aharoni" pitchFamily="2" charset="-79"/>
              </a:rPr>
              <a:t/>
            </a:r>
            <a:br>
              <a:rPr lang="ru-RU" b="1" i="1" dirty="0" smtClean="0">
                <a:cs typeface="Aharoni" pitchFamily="2" charset="-79"/>
              </a:rPr>
            </a:br>
            <a:endParaRPr lang="ru-RU" dirty="0"/>
          </a:p>
        </p:txBody>
      </p:sp>
      <p:pic>
        <p:nvPicPr>
          <p:cNvPr id="3" name="Рисунок 2" descr="IMG-fbb403efee6a3a6be1a9acbf1fc85b94-V.jpg"/>
          <p:cNvPicPr>
            <a:picLocks noChangeAspect="1"/>
          </p:cNvPicPr>
          <p:nvPr/>
        </p:nvPicPr>
        <p:blipFill>
          <a:blip r:embed="rId3"/>
          <a:srcRect l="7292" t="2000" r="8333" b="14000"/>
          <a:stretch>
            <a:fillRect/>
          </a:stretch>
        </p:blipFill>
        <p:spPr>
          <a:xfrm>
            <a:off x="1571604" y="3000372"/>
            <a:ext cx="5786478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529</TotalTime>
  <Words>249</Words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      Муниципальное бюджетное дошкольное образовательное учреждение детский сад  № 16 «Уголек» общеразвивающего вида с приоритетным осуществлением деятельности по художественно-эстетическому направлению  развития воспитанников Представление педагогического опыта Шайхутдиновой Юлии Олеговны  воспитателя первой квалификационной  категории на тему:  «использование кейс – технологиий в Ранней профориентации детей дошкольного возраста».                                                  https://www.maam.ru/users/1809709  </vt:lpstr>
      <vt:lpstr>Слайд 2</vt:lpstr>
      <vt:lpstr>Слайд 3</vt:lpstr>
      <vt:lpstr>Слайд 4</vt:lpstr>
      <vt:lpstr>    Название кейс-технология произошло от латинского «casus» - запутанный, необычный случай; а также от английского «case» - портфель, чемоданчик.  Кейс-технология – это общее название технологий обучения, представляющих собой методы анализа ситуаций.  </vt:lpstr>
      <vt:lpstr>     ВОСЕМЬ ЭТАПОВ РАБОТЫ С КЕЙСОМ. 1. Разработать проблемную ситуацию. 2. Оформить кейс – подобрать иллюстрации, фотографии, макеты и другие материалы. 3. Показать кейс дошкольникам, дать им время ознакомиться с ним. 4. Обсудить с детьми проблемную ситуацию, совместно озвучить задание. 5. Предоставить дошкольникам время на самостоятельный поиск решения кейса. 6. Поддерживать дискуссию в подгруппах, помогать оценивать решения ситуации, которые предлагают дети. 7. Выслушать/посмотреть/проверить решения детей. 8. Подвести итоги.   </vt:lpstr>
      <vt:lpstr>Виды кейсов:   Печатный кейс (может содержать графики, таблицы,  диаграммы, иллюстрации, что делает  его более наглядным).    Мультимедиа - кейс (наиболее популярный  в последнее время, но зависит от технического  оснащения).    Видео кейс (может содержать фильм, аудио  и видео материалы).</vt:lpstr>
      <vt:lpstr>       ДЕСЯТЬ ПРИЗНАКОВ ПРАВИЛЬНО СОСТАВЛЕННОГО КЕЙСА.   1. Соответствует поставленной дидактической цели. 2. Содержит информацию в доступной для понимания дошкольников форме. 3. Содержит четко сформулированное задание. 4. Имеет соответствующий возрасту дошкольников уровень трудности. 5. Имеет одно или несколько решений. 7. Отображает реальные ситуации. 8. Побуждает к дискуссии. 9. Способствует развитию аналитического мышления. 10. Не устаревает в течение короткого времени. </vt:lpstr>
      <vt:lpstr>  Моя педагогическая миссия заключается в том, чтобы научить детей  доверять этому непростому миру, помочь им раскрыться в  современном обществе и  найти свою дорогу в жизнь.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User</cp:lastModifiedBy>
  <cp:revision>58</cp:revision>
  <dcterms:created xsi:type="dcterms:W3CDTF">2021-08-01T05:05:47Z</dcterms:created>
  <dcterms:modified xsi:type="dcterms:W3CDTF">2021-10-13T08:35:31Z</dcterms:modified>
</cp:coreProperties>
</file>